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ADD454-F039-49D1-AAF9-CD7CB19158E8}" type="datetimeFigureOut">
              <a:rPr lang="en-US" smtClean="0"/>
              <a:pPr/>
              <a:t>11/30/2019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11581-07C8-47F7-B1B6-83C9355D29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ADD454-F039-49D1-AAF9-CD7CB19158E8}" type="datetimeFigureOut">
              <a:rPr lang="en-US" smtClean="0"/>
              <a:pPr/>
              <a:t>11/30/2019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11581-07C8-47F7-B1B6-83C9355D29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ADD454-F039-49D1-AAF9-CD7CB19158E8}" type="datetimeFigureOut">
              <a:rPr lang="en-US" smtClean="0"/>
              <a:pPr/>
              <a:t>11/30/2019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11581-07C8-47F7-B1B6-83C9355D29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ADD454-F039-49D1-AAF9-CD7CB19158E8}" type="datetimeFigureOut">
              <a:rPr lang="en-US" smtClean="0"/>
              <a:pPr/>
              <a:t>11/30/2019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11581-07C8-47F7-B1B6-83C9355D29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ADD454-F039-49D1-AAF9-CD7CB19158E8}" type="datetimeFigureOut">
              <a:rPr lang="en-US" smtClean="0"/>
              <a:pPr/>
              <a:t>11/30/2019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11581-07C8-47F7-B1B6-83C9355D29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ADD454-F039-49D1-AAF9-CD7CB19158E8}" type="datetimeFigureOut">
              <a:rPr lang="en-US" smtClean="0"/>
              <a:pPr/>
              <a:t>11/30/2019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11581-07C8-47F7-B1B6-83C9355D29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ADD454-F039-49D1-AAF9-CD7CB19158E8}" type="datetimeFigureOut">
              <a:rPr lang="en-US" smtClean="0"/>
              <a:pPr/>
              <a:t>11/30/2019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811581-07C8-47F7-B1B6-83C9355D29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ADD454-F039-49D1-AAF9-CD7CB19158E8}" type="datetimeFigureOut">
              <a:rPr lang="en-US" smtClean="0"/>
              <a:pPr/>
              <a:t>11/30/2019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811581-07C8-47F7-B1B6-83C9355D29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ADD454-F039-49D1-AAF9-CD7CB19158E8}" type="datetimeFigureOut">
              <a:rPr lang="en-US" smtClean="0"/>
              <a:pPr/>
              <a:t>11/30/2019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811581-07C8-47F7-B1B6-83C9355D29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ADD454-F039-49D1-AAF9-CD7CB19158E8}" type="datetimeFigureOut">
              <a:rPr lang="en-US" smtClean="0"/>
              <a:pPr/>
              <a:t>11/30/2019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11581-07C8-47F7-B1B6-83C9355D29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ADD454-F039-49D1-AAF9-CD7CB19158E8}" type="datetimeFigureOut">
              <a:rPr lang="en-US" smtClean="0"/>
              <a:pPr/>
              <a:t>11/30/2019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11581-07C8-47F7-B1B6-83C9355D29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ADD454-F039-49D1-AAF9-CD7CB19158E8}" type="datetimeFigureOut">
              <a:rPr lang="en-US" smtClean="0"/>
              <a:pPr/>
              <a:t>11/30/2019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11581-07C8-47F7-B1B6-83C9355D29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8077200" cy="762000"/>
          </a:xfrm>
        </p:spPr>
        <p:txBody>
          <a:bodyPr>
            <a:normAutofit/>
          </a:bodyPr>
          <a:lstStyle/>
          <a:p>
            <a:r>
              <a:rPr lang="en-US" sz="3600" dirty="0" smtClean="0">
                <a:solidFill>
                  <a:schemeClr val="accent3">
                    <a:lumMod val="50000"/>
                  </a:schemeClr>
                </a:solidFill>
                <a:latin typeface="Arial Black" pitchFamily="34" charset="0"/>
              </a:rPr>
              <a:t>APPLIED GEOMORPHOLOGY</a:t>
            </a:r>
            <a:endParaRPr lang="en-US" sz="3600" dirty="0">
              <a:solidFill>
                <a:schemeClr val="accent3">
                  <a:lumMod val="50000"/>
                </a:schemeClr>
              </a:solidFill>
              <a:latin typeface="Arial Black" pitchFamily="34" charset="0"/>
            </a:endParaRPr>
          </a:p>
        </p:txBody>
      </p:sp>
      <p:sp>
        <p:nvSpPr>
          <p:cNvPr id="3" name="Subtitle 2"/>
          <p:cNvSpPr>
            <a:spLocks noGrp="1"/>
          </p:cNvSpPr>
          <p:nvPr>
            <p:ph type="subTitle" idx="1"/>
          </p:nvPr>
        </p:nvSpPr>
        <p:spPr>
          <a:xfrm>
            <a:off x="304800" y="990600"/>
            <a:ext cx="8610600" cy="5715000"/>
          </a:xfrm>
        </p:spPr>
        <p:txBody>
          <a:bodyPr>
            <a:normAutofit fontScale="92500" lnSpcReduction="20000"/>
          </a:bodyPr>
          <a:lstStyle/>
          <a:p>
            <a:pPr algn="l">
              <a:buFont typeface="Wingdings" pitchFamily="2" charset="2"/>
              <a:buChar char="v"/>
            </a:pPr>
            <a:r>
              <a:rPr lang="en-US" dirty="0" smtClean="0">
                <a:solidFill>
                  <a:schemeClr val="tx2"/>
                </a:solidFill>
                <a:latin typeface="Baskerville Old Face" pitchFamily="18" charset="0"/>
              </a:rPr>
              <a:t>Applied geomorphology is a field of science where the research outcomes provide information geomorphic landforms or processes that may be of concern to society, and where relevant, provides solution to problems of geomorphic context.</a:t>
            </a:r>
          </a:p>
          <a:p>
            <a:pPr algn="l">
              <a:buFont typeface="Wingdings" pitchFamily="2" charset="2"/>
              <a:buChar char="v"/>
            </a:pPr>
            <a:r>
              <a:rPr lang="en-US" dirty="0" smtClean="0">
                <a:solidFill>
                  <a:schemeClr val="tx2"/>
                </a:solidFill>
                <a:latin typeface="Baskerville Old Face" pitchFamily="18" charset="0"/>
              </a:rPr>
              <a:t>Applied geomorphology examines geomorphic impacts that affect society, as well as society impact on geomorphic forms and processes.</a:t>
            </a:r>
          </a:p>
          <a:p>
            <a:pPr algn="l">
              <a:buFont typeface="Wingdings" pitchFamily="2" charset="2"/>
              <a:buChar char="v"/>
            </a:pPr>
            <a:r>
              <a:rPr lang="en-US" dirty="0" smtClean="0">
                <a:solidFill>
                  <a:schemeClr val="tx2"/>
                </a:solidFill>
                <a:latin typeface="Baskerville Old Face" pitchFamily="18" charset="0"/>
              </a:rPr>
              <a:t>The application of geomorphic knowledge to problem solving spans all of the classic traditions of geomorphology and is use for human-environmental solutions across a broad range of geographic, including coastal shoreline erosion control, landslide risk assessments, and dam related river management issue.</a:t>
            </a:r>
            <a:endParaRPr lang="en-US" dirty="0">
              <a:solidFill>
                <a:schemeClr val="tx2"/>
              </a:solidFill>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i="1" dirty="0" smtClean="0">
                <a:solidFill>
                  <a:schemeClr val="accent3">
                    <a:lumMod val="50000"/>
                  </a:schemeClr>
                </a:solidFill>
                <a:latin typeface="Arial Black" pitchFamily="34" charset="0"/>
              </a:rPr>
              <a:t>Continued</a:t>
            </a:r>
            <a:endParaRPr lang="en-US" i="1" dirty="0">
              <a:solidFill>
                <a:schemeClr val="accent3">
                  <a:lumMod val="50000"/>
                </a:schemeClr>
              </a:solidFill>
              <a:latin typeface="Arial Black" pitchFamily="34" charset="0"/>
            </a:endParaRPr>
          </a:p>
        </p:txBody>
      </p:sp>
      <p:sp>
        <p:nvSpPr>
          <p:cNvPr id="3" name="Content Placeholder 2"/>
          <p:cNvSpPr>
            <a:spLocks noGrp="1"/>
          </p:cNvSpPr>
          <p:nvPr>
            <p:ph idx="1"/>
          </p:nvPr>
        </p:nvSpPr>
        <p:spPr>
          <a:xfrm>
            <a:off x="228600" y="838200"/>
            <a:ext cx="8686800" cy="5791200"/>
          </a:xfrm>
        </p:spPr>
        <p:txBody>
          <a:bodyPr>
            <a:normAutofit/>
          </a:bodyPr>
          <a:lstStyle/>
          <a:p>
            <a:pPr>
              <a:buFont typeface="Wingdings" pitchFamily="2" charset="2"/>
              <a:buChar char="v"/>
            </a:pPr>
            <a:r>
              <a:rPr lang="en-US" dirty="0" smtClean="0">
                <a:solidFill>
                  <a:schemeClr val="tx2"/>
                </a:solidFill>
                <a:latin typeface="Baskerville Old Face" pitchFamily="18" charset="0"/>
              </a:rPr>
              <a:t>Resources, particularly maps, models, and prediction tools, provided by applied geomorphologist are useful to scientists, engineers, consultants, and decision-makers involved with hazards, land-use planning, natural resources, environmental management, and global environment change.</a:t>
            </a:r>
          </a:p>
          <a:p>
            <a:pPr>
              <a:buFont typeface="Wingdings" pitchFamily="2" charset="2"/>
              <a:buChar char="v"/>
            </a:pPr>
            <a:r>
              <a:rPr lang="en-US" dirty="0" smtClean="0">
                <a:solidFill>
                  <a:schemeClr val="tx2"/>
                </a:solidFill>
                <a:latin typeface="Baskerville Old Face" pitchFamily="18" charset="0"/>
              </a:rPr>
              <a:t> Applied geomorphologist working independently or serving on multidisciplinary advisory panels are well positioned to influence public policy to the benefit of society and the earth sciences.</a:t>
            </a:r>
            <a:endParaRPr lang="en-US" dirty="0">
              <a:solidFill>
                <a:schemeClr val="tx2"/>
              </a:solidFill>
              <a:latin typeface="Baskerville Old Fac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i="1" dirty="0" smtClean="0">
                <a:solidFill>
                  <a:schemeClr val="accent3">
                    <a:lumMod val="50000"/>
                  </a:schemeClr>
                </a:solidFill>
                <a:latin typeface="Arial Black" pitchFamily="34" charset="0"/>
              </a:rPr>
              <a:t>Continued</a:t>
            </a:r>
            <a:endParaRPr lang="en-US" dirty="0"/>
          </a:p>
        </p:txBody>
      </p:sp>
      <p:sp>
        <p:nvSpPr>
          <p:cNvPr id="3" name="Content Placeholder 2"/>
          <p:cNvSpPr>
            <a:spLocks noGrp="1"/>
          </p:cNvSpPr>
          <p:nvPr>
            <p:ph idx="1"/>
          </p:nvPr>
        </p:nvSpPr>
        <p:spPr>
          <a:xfrm>
            <a:off x="228600" y="838200"/>
            <a:ext cx="8686800" cy="5791200"/>
          </a:xfrm>
        </p:spPr>
        <p:txBody>
          <a:bodyPr>
            <a:normAutofit fontScale="85000" lnSpcReduction="10000"/>
          </a:bodyPr>
          <a:lstStyle/>
          <a:p>
            <a:r>
              <a:rPr lang="en-US" dirty="0" smtClean="0">
                <a:solidFill>
                  <a:schemeClr val="tx2"/>
                </a:solidFill>
                <a:latin typeface="Baskerville Old Face" pitchFamily="18" charset="0"/>
              </a:rPr>
              <a:t>There has been an increasing recognition of the practical application of geomorphic principles and the findings of geomorphological research to human beings who are influenced by and, in turn, influenced the surface features of the earth.</a:t>
            </a:r>
          </a:p>
          <a:p>
            <a:r>
              <a:rPr lang="en-US" dirty="0" smtClean="0">
                <a:solidFill>
                  <a:schemeClr val="tx2"/>
                </a:solidFill>
                <a:latin typeface="Baskerville Old Face" pitchFamily="18" charset="0"/>
              </a:rPr>
              <a:t>Continuous increase in population has led to pressure on land resources, extension of agriculture to hilly and marginal lands resulted in man induced catastrophies like soil erosion, landslides, sedimentation and floods.</a:t>
            </a:r>
          </a:p>
          <a:p>
            <a:r>
              <a:rPr lang="en-US" dirty="0" smtClean="0">
                <a:solidFill>
                  <a:schemeClr val="tx2"/>
                </a:solidFill>
                <a:latin typeface="Baskerville Old Face" pitchFamily="18" charset="0"/>
              </a:rPr>
              <a:t>A proper interpretation of landforms throws light upon the geologic history, structure, and lithology of a region.</a:t>
            </a:r>
          </a:p>
          <a:p>
            <a:r>
              <a:rPr lang="en-US" dirty="0" smtClean="0">
                <a:solidFill>
                  <a:schemeClr val="tx2"/>
                </a:solidFill>
                <a:latin typeface="Baskerville Old Face" pitchFamily="18" charset="0"/>
              </a:rPr>
              <a:t>As geology becomes more specialized there   is growing possibility that the application of geomorphology to problems of applied geology will be overlooked.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i="1" dirty="0" smtClean="0">
                <a:solidFill>
                  <a:schemeClr val="accent3">
                    <a:lumMod val="50000"/>
                  </a:schemeClr>
                </a:solidFill>
                <a:latin typeface="Arial Black" pitchFamily="34" charset="0"/>
              </a:rPr>
              <a:t>Continued</a:t>
            </a:r>
            <a:endParaRPr lang="en-US" dirty="0"/>
          </a:p>
        </p:txBody>
      </p:sp>
      <p:sp>
        <p:nvSpPr>
          <p:cNvPr id="3" name="Content Placeholder 2"/>
          <p:cNvSpPr>
            <a:spLocks noGrp="1"/>
          </p:cNvSpPr>
          <p:nvPr>
            <p:ph idx="1"/>
          </p:nvPr>
        </p:nvSpPr>
        <p:spPr>
          <a:xfrm>
            <a:off x="228600" y="990600"/>
            <a:ext cx="8686800" cy="5638800"/>
          </a:xfrm>
        </p:spPr>
        <p:txBody>
          <a:bodyPr>
            <a:normAutofit/>
          </a:bodyPr>
          <a:lstStyle/>
          <a:p>
            <a:pPr>
              <a:buFont typeface="Wingdings" pitchFamily="2" charset="2"/>
              <a:buChar char="v"/>
            </a:pPr>
            <a:r>
              <a:rPr lang="en-US" dirty="0" smtClean="0">
                <a:solidFill>
                  <a:schemeClr val="tx2"/>
                </a:solidFill>
                <a:latin typeface="Baskerville Old Face" pitchFamily="18" charset="0"/>
              </a:rPr>
              <a:t>The role of applied geomorphology relates mainly to the problems of analyzing and monitoring landscape forming processes that may arise from human interference. </a:t>
            </a:r>
          </a:p>
          <a:p>
            <a:pPr>
              <a:buFont typeface="Wingdings" pitchFamily="2" charset="2"/>
              <a:buChar char="v"/>
            </a:pPr>
            <a:r>
              <a:rPr lang="en-US" dirty="0" smtClean="0">
                <a:solidFill>
                  <a:schemeClr val="tx2"/>
                </a:solidFill>
                <a:latin typeface="Baskerville Old Face" pitchFamily="18" charset="0"/>
              </a:rPr>
              <a:t>Human beings have over time tried to tame and modify geomorphic/environmental processes to suit their economic needs.</a:t>
            </a:r>
          </a:p>
          <a:p>
            <a:pPr>
              <a:buFont typeface="Wingdings" pitchFamily="2" charset="2"/>
              <a:buChar char="v"/>
            </a:pPr>
            <a:r>
              <a:rPr lang="en-US" dirty="0" smtClean="0">
                <a:solidFill>
                  <a:schemeClr val="tx2"/>
                </a:solidFill>
                <a:latin typeface="Baskerville Old Face" pitchFamily="18" charset="0"/>
              </a:rPr>
              <a:t>Geomorphology has diverse application over a large area of human activity while geomorphologist may serve more effectively the need of society.</a:t>
            </a:r>
            <a:endParaRPr lang="en-US" dirty="0">
              <a:solidFill>
                <a:schemeClr val="tx2"/>
              </a:solidFill>
              <a:latin typeface="Baskerville Old Face"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sz="3600" dirty="0" smtClean="0">
                <a:solidFill>
                  <a:schemeClr val="accent3">
                    <a:lumMod val="75000"/>
                  </a:schemeClr>
                </a:solidFill>
                <a:latin typeface="Arial Black" pitchFamily="34" charset="0"/>
              </a:rPr>
              <a:t>Applied geomorphology types</a:t>
            </a:r>
            <a:endParaRPr lang="en-US" sz="3600" dirty="0">
              <a:solidFill>
                <a:schemeClr val="accent3">
                  <a:lumMod val="75000"/>
                </a:schemeClr>
              </a:solidFill>
              <a:latin typeface="Arial Black" pitchFamily="34" charset="0"/>
            </a:endParaRPr>
          </a:p>
        </p:txBody>
      </p:sp>
      <p:sp>
        <p:nvSpPr>
          <p:cNvPr id="3" name="Content Placeholder 2"/>
          <p:cNvSpPr>
            <a:spLocks noGrp="1"/>
          </p:cNvSpPr>
          <p:nvPr>
            <p:ph idx="1"/>
          </p:nvPr>
        </p:nvSpPr>
        <p:spPr>
          <a:xfrm>
            <a:off x="228600" y="914400"/>
            <a:ext cx="8686800" cy="5638800"/>
          </a:xfrm>
        </p:spPr>
        <p:txBody>
          <a:bodyPr>
            <a:normAutofit fontScale="77500" lnSpcReduction="20000"/>
          </a:bodyPr>
          <a:lstStyle/>
          <a:p>
            <a:pPr>
              <a:buFont typeface="Wingdings" pitchFamily="2" charset="2"/>
              <a:buChar char="v"/>
            </a:pPr>
            <a:r>
              <a:rPr lang="en-US" b="1" dirty="0" smtClean="0">
                <a:solidFill>
                  <a:schemeClr val="accent6">
                    <a:lumMod val="50000"/>
                  </a:schemeClr>
                </a:solidFill>
                <a:latin typeface="Baskerville Old Face" pitchFamily="18" charset="0"/>
              </a:rPr>
              <a:t>GEOMORPHOLOGY AND HYDROLOGY</a:t>
            </a:r>
          </a:p>
          <a:p>
            <a:r>
              <a:rPr lang="en-US" i="1" dirty="0" smtClean="0">
                <a:solidFill>
                  <a:schemeClr val="tx2"/>
                </a:solidFill>
              </a:rPr>
              <a:t>1) Hydrology of lime stone</a:t>
            </a:r>
          </a:p>
          <a:p>
            <a:r>
              <a:rPr lang="en-US" i="1" dirty="0" smtClean="0">
                <a:solidFill>
                  <a:schemeClr val="tx2"/>
                </a:solidFill>
              </a:rPr>
              <a:t>2) Glaciated areas and ground water</a:t>
            </a:r>
          </a:p>
          <a:p>
            <a:pPr>
              <a:buFont typeface="Wingdings" pitchFamily="2" charset="2"/>
              <a:buChar char="v"/>
            </a:pPr>
            <a:r>
              <a:rPr lang="en-US" b="1" dirty="0" smtClean="0">
                <a:solidFill>
                  <a:schemeClr val="accent6">
                    <a:lumMod val="50000"/>
                  </a:schemeClr>
                </a:solidFill>
                <a:latin typeface="Baskerville Old Face" pitchFamily="18" charset="0"/>
              </a:rPr>
              <a:t>GEOMORPHOLOGY AND MINERAL EXPLORATION</a:t>
            </a:r>
          </a:p>
          <a:p>
            <a:r>
              <a:rPr lang="en-US" i="1" dirty="0" smtClean="0">
                <a:solidFill>
                  <a:schemeClr val="tx2"/>
                </a:solidFill>
              </a:rPr>
              <a:t>1) Surface expression of ore bodies</a:t>
            </a:r>
          </a:p>
          <a:p>
            <a:r>
              <a:rPr lang="en-US" i="1" dirty="0" smtClean="0">
                <a:solidFill>
                  <a:schemeClr val="tx2"/>
                </a:solidFill>
              </a:rPr>
              <a:t>2) Weathering residues</a:t>
            </a:r>
          </a:p>
          <a:p>
            <a:r>
              <a:rPr lang="en-US" i="1" dirty="0" smtClean="0">
                <a:solidFill>
                  <a:schemeClr val="tx2"/>
                </a:solidFill>
              </a:rPr>
              <a:t> 3) Epigenetic minerals and unconformities</a:t>
            </a:r>
          </a:p>
          <a:p>
            <a:r>
              <a:rPr lang="en-US" i="1" dirty="0" smtClean="0">
                <a:solidFill>
                  <a:schemeClr val="tx2"/>
                </a:solidFill>
              </a:rPr>
              <a:t>4) Placer deposits</a:t>
            </a:r>
          </a:p>
          <a:p>
            <a:r>
              <a:rPr lang="en-US" i="1" dirty="0" smtClean="0">
                <a:solidFill>
                  <a:schemeClr val="tx2"/>
                </a:solidFill>
              </a:rPr>
              <a:t>5) Oil exploration</a:t>
            </a:r>
          </a:p>
          <a:p>
            <a:pPr>
              <a:buFont typeface="Wingdings" pitchFamily="2" charset="2"/>
              <a:buChar char="v"/>
            </a:pPr>
            <a:r>
              <a:rPr lang="en-US" b="1" dirty="0" smtClean="0">
                <a:solidFill>
                  <a:schemeClr val="accent6">
                    <a:lumMod val="50000"/>
                  </a:schemeClr>
                </a:solidFill>
                <a:latin typeface="Baskerville Old Face" pitchFamily="18" charset="0"/>
              </a:rPr>
              <a:t>GEOMORPHOLOGY AND ENGINEERING WORKS</a:t>
            </a:r>
          </a:p>
          <a:p>
            <a:r>
              <a:rPr lang="en-US" i="1" dirty="0" smtClean="0">
                <a:solidFill>
                  <a:schemeClr val="tx2"/>
                </a:solidFill>
              </a:rPr>
              <a:t>1) Road construction</a:t>
            </a:r>
          </a:p>
          <a:p>
            <a:r>
              <a:rPr lang="en-US" i="1" dirty="0" smtClean="0">
                <a:solidFill>
                  <a:schemeClr val="tx2"/>
                </a:solidFill>
              </a:rPr>
              <a:t>2) Dam site selection</a:t>
            </a:r>
          </a:p>
          <a:p>
            <a:r>
              <a:rPr lang="en-US" i="1" dirty="0" smtClean="0">
                <a:solidFill>
                  <a:schemeClr val="tx2"/>
                </a:solidFill>
              </a:rPr>
              <a:t>3) Location of sand and gravel pits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i="1" dirty="0" smtClean="0">
                <a:solidFill>
                  <a:schemeClr val="accent3">
                    <a:lumMod val="50000"/>
                  </a:schemeClr>
                </a:solidFill>
                <a:latin typeface="Arial Black" pitchFamily="34" charset="0"/>
              </a:rPr>
              <a:t>Continued</a:t>
            </a:r>
            <a:endParaRPr lang="en-US" dirty="0"/>
          </a:p>
        </p:txBody>
      </p:sp>
      <p:sp>
        <p:nvSpPr>
          <p:cNvPr id="3" name="Content Placeholder 2"/>
          <p:cNvSpPr>
            <a:spLocks noGrp="1"/>
          </p:cNvSpPr>
          <p:nvPr>
            <p:ph idx="1"/>
          </p:nvPr>
        </p:nvSpPr>
        <p:spPr>
          <a:xfrm>
            <a:off x="304800" y="990600"/>
            <a:ext cx="8610600" cy="5562600"/>
          </a:xfrm>
        </p:spPr>
        <p:txBody>
          <a:bodyPr/>
          <a:lstStyle/>
          <a:p>
            <a:pPr>
              <a:buFont typeface="Wingdings" pitchFamily="2" charset="2"/>
              <a:buChar char="v"/>
            </a:pPr>
            <a:r>
              <a:rPr lang="en-US" b="1" dirty="0" smtClean="0">
                <a:solidFill>
                  <a:schemeClr val="accent6">
                    <a:lumMod val="50000"/>
                  </a:schemeClr>
                </a:solidFill>
                <a:latin typeface="Baskerville Old Face" pitchFamily="18" charset="0"/>
              </a:rPr>
              <a:t>GEOMORPHOLOGY AND MILITARY GEOLOGY</a:t>
            </a:r>
          </a:p>
          <a:p>
            <a:pPr>
              <a:buFont typeface="Wingdings" pitchFamily="2" charset="2"/>
              <a:buChar char="v"/>
            </a:pPr>
            <a:r>
              <a:rPr lang="en-US" b="1" dirty="0" smtClean="0">
                <a:solidFill>
                  <a:schemeClr val="accent6">
                    <a:lumMod val="50000"/>
                  </a:schemeClr>
                </a:solidFill>
                <a:latin typeface="Baskerville Old Face" pitchFamily="18" charset="0"/>
              </a:rPr>
              <a:t>GEOMORPHOLOGY </a:t>
            </a:r>
            <a:r>
              <a:rPr lang="en-US" b="1" dirty="0" smtClean="0">
                <a:solidFill>
                  <a:schemeClr val="accent6">
                    <a:lumMod val="50000"/>
                  </a:schemeClr>
                </a:solidFill>
                <a:latin typeface="Baskerville Old Face" pitchFamily="18" charset="0"/>
              </a:rPr>
              <a:t>AND REGIONAL PLANNING</a:t>
            </a:r>
          </a:p>
          <a:p>
            <a:pPr>
              <a:buFont typeface="Wingdings" pitchFamily="2" charset="2"/>
              <a:buChar char="v"/>
            </a:pPr>
            <a:r>
              <a:rPr lang="en-US" b="1" dirty="0" smtClean="0">
                <a:solidFill>
                  <a:schemeClr val="accent6">
                    <a:lumMod val="50000"/>
                  </a:schemeClr>
                </a:solidFill>
                <a:latin typeface="Baskerville Old Face" pitchFamily="18" charset="0"/>
              </a:rPr>
              <a:t>GEOMORPHOLOGY </a:t>
            </a:r>
            <a:r>
              <a:rPr lang="en-US" b="1" dirty="0" smtClean="0">
                <a:solidFill>
                  <a:schemeClr val="accent6">
                    <a:lumMod val="50000"/>
                  </a:schemeClr>
                </a:solidFill>
                <a:latin typeface="Baskerville Old Face" pitchFamily="18" charset="0"/>
              </a:rPr>
              <a:t>AND URBANIZATION</a:t>
            </a:r>
          </a:p>
          <a:p>
            <a:pPr>
              <a:buFont typeface="Wingdings" pitchFamily="2" charset="2"/>
              <a:buChar char="v"/>
            </a:pPr>
            <a:r>
              <a:rPr lang="en-US" b="1" dirty="0" smtClean="0">
                <a:solidFill>
                  <a:schemeClr val="accent6">
                    <a:lumMod val="50000"/>
                  </a:schemeClr>
                </a:solidFill>
                <a:latin typeface="Baskerville Old Face" pitchFamily="18" charset="0"/>
              </a:rPr>
              <a:t>GEOMORPHOLOGY </a:t>
            </a:r>
            <a:r>
              <a:rPr lang="en-US" b="1" dirty="0" smtClean="0">
                <a:solidFill>
                  <a:schemeClr val="accent6">
                    <a:lumMod val="50000"/>
                  </a:schemeClr>
                </a:solidFill>
                <a:latin typeface="Baskerville Old Face" pitchFamily="18" charset="0"/>
              </a:rPr>
              <a:t>AND COASTAL ZONE MANAGEMENT</a:t>
            </a:r>
          </a:p>
          <a:p>
            <a:pPr>
              <a:buFont typeface="Wingdings" pitchFamily="2" charset="2"/>
              <a:buChar char="v"/>
            </a:pPr>
            <a:r>
              <a:rPr lang="en-US" b="1" dirty="0" smtClean="0">
                <a:solidFill>
                  <a:schemeClr val="accent6">
                    <a:lumMod val="50000"/>
                  </a:schemeClr>
                </a:solidFill>
                <a:latin typeface="Baskerville Old Face" pitchFamily="18" charset="0"/>
              </a:rPr>
              <a:t>GEOMORPHOLOGY </a:t>
            </a:r>
            <a:r>
              <a:rPr lang="en-US" b="1" dirty="0" smtClean="0">
                <a:solidFill>
                  <a:schemeClr val="accent6">
                    <a:lumMod val="50000"/>
                  </a:schemeClr>
                </a:solidFill>
                <a:latin typeface="Baskerville Old Face" pitchFamily="18" charset="0"/>
              </a:rPr>
              <a:t>AND HAZARD MANAGEMENT</a:t>
            </a:r>
            <a:endParaRPr lang="en-US" b="1" dirty="0">
              <a:solidFill>
                <a:schemeClr val="accent6">
                  <a:lumMod val="50000"/>
                </a:schemeClr>
              </a:solidFill>
              <a:latin typeface="Baskerville Old Face"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3200" dirty="0" smtClean="0">
                <a:solidFill>
                  <a:schemeClr val="accent3">
                    <a:lumMod val="75000"/>
                  </a:schemeClr>
                </a:solidFill>
                <a:latin typeface="Arial Black" pitchFamily="34" charset="0"/>
              </a:rPr>
              <a:t>Other application of geomorphology</a:t>
            </a:r>
            <a:endParaRPr lang="en-US" sz="3200" dirty="0">
              <a:solidFill>
                <a:schemeClr val="accent3">
                  <a:lumMod val="75000"/>
                </a:schemeClr>
              </a:solidFill>
              <a:latin typeface="Arial Black" pitchFamily="34" charset="0"/>
            </a:endParaRPr>
          </a:p>
        </p:txBody>
      </p:sp>
      <p:sp>
        <p:nvSpPr>
          <p:cNvPr id="3" name="Content Placeholder 2"/>
          <p:cNvSpPr>
            <a:spLocks noGrp="1"/>
          </p:cNvSpPr>
          <p:nvPr>
            <p:ph idx="1"/>
          </p:nvPr>
        </p:nvSpPr>
        <p:spPr>
          <a:xfrm>
            <a:off x="228600" y="914400"/>
            <a:ext cx="8686800" cy="5715000"/>
          </a:xfrm>
        </p:spPr>
        <p:txBody>
          <a:bodyPr/>
          <a:lstStyle/>
          <a:p>
            <a:pPr>
              <a:buFont typeface="Wingdings" pitchFamily="2" charset="2"/>
              <a:buChar char="v"/>
            </a:pPr>
            <a:r>
              <a:rPr lang="en-US" b="1" dirty="0" smtClean="0">
                <a:solidFill>
                  <a:schemeClr val="tx2"/>
                </a:solidFill>
                <a:latin typeface="Baskerville Old Face" pitchFamily="18" charset="0"/>
              </a:rPr>
              <a:t>Some of the applications of geomorphic have been used in applied geomorphology but there are other fields where geomorphic knowledge of terrain is more important.</a:t>
            </a:r>
          </a:p>
          <a:p>
            <a:pPr>
              <a:buFont typeface="Wingdings" pitchFamily="2" charset="2"/>
              <a:buChar char="v"/>
            </a:pPr>
            <a:r>
              <a:rPr lang="en-US" b="1" dirty="0" smtClean="0">
                <a:solidFill>
                  <a:schemeClr val="tx2"/>
                </a:solidFill>
                <a:latin typeface="Baskerville Old Face" pitchFamily="18" charset="0"/>
              </a:rPr>
              <a:t>Soil map</a:t>
            </a:r>
          </a:p>
          <a:p>
            <a:pPr>
              <a:buFont typeface="Wingdings" pitchFamily="2" charset="2"/>
              <a:buChar char="v"/>
            </a:pPr>
            <a:r>
              <a:rPr lang="en-US" b="1" dirty="0" smtClean="0">
                <a:solidFill>
                  <a:schemeClr val="tx2"/>
                </a:solidFill>
                <a:latin typeface="Baskerville Old Face" pitchFamily="18" charset="0"/>
              </a:rPr>
              <a:t>Topographic map</a:t>
            </a:r>
          </a:p>
          <a:p>
            <a:pPr>
              <a:buFont typeface="Wingdings" pitchFamily="2" charset="2"/>
              <a:buChar char="v"/>
            </a:pPr>
            <a:r>
              <a:rPr lang="en-US" b="1" dirty="0" smtClean="0">
                <a:solidFill>
                  <a:schemeClr val="tx2"/>
                </a:solidFill>
                <a:latin typeface="Baskerville Old Face" pitchFamily="18" charset="0"/>
              </a:rPr>
              <a:t>Air photographs and satellite imageries</a:t>
            </a:r>
          </a:p>
          <a:p>
            <a:pPr>
              <a:buFont typeface="Wingdings" pitchFamily="2" charset="2"/>
              <a:buChar char="v"/>
            </a:pPr>
            <a:r>
              <a:rPr lang="en-US" b="1" dirty="0" smtClean="0">
                <a:solidFill>
                  <a:schemeClr val="tx2"/>
                </a:solidFill>
                <a:latin typeface="Baskerville Old Face" pitchFamily="18" charset="0"/>
              </a:rPr>
              <a:t>Remote sensing</a:t>
            </a:r>
          </a:p>
          <a:p>
            <a:pPr>
              <a:buFont typeface="Wingdings" pitchFamily="2" charset="2"/>
              <a:buChar char="v"/>
            </a:pPr>
            <a:r>
              <a:rPr lang="en-US" b="1" dirty="0" smtClean="0">
                <a:solidFill>
                  <a:schemeClr val="tx2"/>
                </a:solidFill>
                <a:latin typeface="Baskerville Old Face" pitchFamily="18" charset="0"/>
              </a:rPr>
              <a:t>GIS</a:t>
            </a:r>
            <a:endParaRPr lang="en-US" b="1" dirty="0">
              <a:solidFill>
                <a:schemeClr val="tx2"/>
              </a:solidFill>
              <a:latin typeface="Baskerville Old Face"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494</Words>
  <Application>Microsoft Office PowerPoint</Application>
  <PresentationFormat>On-screen Show (4:3)</PresentationFormat>
  <Paragraphs>43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APPLIED GEOMORPHOLOGY</vt:lpstr>
      <vt:lpstr>Continued</vt:lpstr>
      <vt:lpstr>Continued</vt:lpstr>
      <vt:lpstr>Continued</vt:lpstr>
      <vt:lpstr>Applied geomorphology types</vt:lpstr>
      <vt:lpstr>Continued</vt:lpstr>
      <vt:lpstr>Other application of geomorphology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APPLIED GEOMORPHOLOGY</dc:title>
  <dc:creator>Tech</dc:creator>
  <cp:lastModifiedBy>Tech</cp:lastModifiedBy>
  <cp:revision>10</cp:revision>
  <dcterms:created xsi:type="dcterms:W3CDTF">2019-11-30T04:17:02Z</dcterms:created>
  <dcterms:modified xsi:type="dcterms:W3CDTF">2019-11-30T08:26:52Z</dcterms:modified>
</cp:coreProperties>
</file>